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40"/>
  </p:notesMasterIdLst>
  <p:sldIdLst>
    <p:sldId id="257" r:id="rId2"/>
    <p:sldId id="357" r:id="rId3"/>
    <p:sldId id="399" r:id="rId4"/>
    <p:sldId id="394" r:id="rId5"/>
    <p:sldId id="395" r:id="rId6"/>
    <p:sldId id="396" r:id="rId7"/>
    <p:sldId id="364" r:id="rId8"/>
    <p:sldId id="358" r:id="rId9"/>
    <p:sldId id="375" r:id="rId10"/>
    <p:sldId id="362" r:id="rId11"/>
    <p:sldId id="363" r:id="rId12"/>
    <p:sldId id="365" r:id="rId13"/>
    <p:sldId id="367" r:id="rId14"/>
    <p:sldId id="366" r:id="rId15"/>
    <p:sldId id="368" r:id="rId16"/>
    <p:sldId id="370" r:id="rId17"/>
    <p:sldId id="372" r:id="rId18"/>
    <p:sldId id="373" r:id="rId19"/>
    <p:sldId id="374" r:id="rId20"/>
    <p:sldId id="359" r:id="rId21"/>
    <p:sldId id="377" r:id="rId22"/>
    <p:sldId id="379" r:id="rId23"/>
    <p:sldId id="380" r:id="rId24"/>
    <p:sldId id="381" r:id="rId25"/>
    <p:sldId id="383" r:id="rId26"/>
    <p:sldId id="382" r:id="rId27"/>
    <p:sldId id="386" r:id="rId28"/>
    <p:sldId id="387" r:id="rId29"/>
    <p:sldId id="384" r:id="rId30"/>
    <p:sldId id="385" r:id="rId31"/>
    <p:sldId id="376" r:id="rId32"/>
    <p:sldId id="391" r:id="rId33"/>
    <p:sldId id="388" r:id="rId34"/>
    <p:sldId id="389" r:id="rId35"/>
    <p:sldId id="392" r:id="rId36"/>
    <p:sldId id="390" r:id="rId37"/>
    <p:sldId id="393" r:id="rId38"/>
    <p:sldId id="397" r:id="rId3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62"/>
    <p:restoredTop sz="78163"/>
  </p:normalViewPr>
  <p:slideViewPr>
    <p:cSldViewPr snapToGrid="0" snapToObjects="1">
      <p:cViewPr varScale="1">
        <p:scale>
          <a:sx n="98" d="100"/>
          <a:sy n="98" d="100"/>
        </p:scale>
        <p:origin x="8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look at .text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0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30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909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4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57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089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768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419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1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965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8367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979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04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26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reads it and execute the code.</a:t>
            </a:r>
          </a:p>
          <a:p>
            <a:r>
              <a:rPr lang="en-US" dirty="0"/>
              <a:t>“Header” to describe the high level information of the content, and direct computers to useful information.</a:t>
            </a:r>
          </a:p>
          <a:p>
            <a:r>
              <a:rPr lang="en-US" dirty="0"/>
              <a:t>header is not code, it’s the property description of code or data. you can consider it as your ID card. It contains important information about you, but it’s not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65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http://blog.k3170makan.com/2018/09/introduction-to-elf-format-part-</a:t>
            </a:r>
            <a:r>
              <a:rPr lang="en-US"/>
              <a:t>ii.html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49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19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 descr="comic-02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2656468" y="50367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2351667" y="-152834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74400" y="2882400"/>
            <a:ext cx="44432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8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solidFill>
          <a:srgbClr val="24965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431500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232335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57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 rot="-120953">
            <a:off x="609622" y="5366976"/>
            <a:ext cx="10973191" cy="692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36828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71" r:id="rId7"/>
    <p:sldLayoutId id="2147483672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te.bestbuy.com/best-buy-reduce-carbon-emissions-60-2020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hebridgebk.com/will-macys-total-makeover-lead-turnaround/" TargetMode="External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bugbountywriteup/pwndbg-gef-peda-one-for-all-and-all-for-one-714d71bf36b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pperapp.com/" TargetMode="External"/><Relationship Id="rId2" Type="http://schemas.openxmlformats.org/officeDocument/2006/relationships/hyperlink" Target="https://www.hex-rays.com/products/ida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radare.org/n/radare2.html" TargetMode="External"/><Relationship Id="rId5" Type="http://schemas.openxmlformats.org/officeDocument/2006/relationships/hyperlink" Target="https://binary.ninja/" TargetMode="External"/><Relationship Id="rId4" Type="http://schemas.openxmlformats.org/officeDocument/2006/relationships/hyperlink" Target="https://ghidra-sre.org/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enix.org/legacy/publications/library/proceedings/usenix03/tech/full_papers/prasad/prasad_html/node5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usenixsecurity14/sec14-paper-bao.pd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4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Reverse Engineering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17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858FD-50EB-9F4D-9DCE-98D5BFC3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CBA6-58C4-6A42-BB3D-E9901B439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information for the binary file</a:t>
            </a:r>
          </a:p>
          <a:p>
            <a:r>
              <a:rPr lang="en-US" dirty="0"/>
              <a:t>It’s the start of a binary</a:t>
            </a:r>
          </a:p>
          <a:p>
            <a:endParaRPr lang="en-US" dirty="0"/>
          </a:p>
          <a:p>
            <a:r>
              <a:rPr lang="en-US" sz="2000" dirty="0"/>
              <a:t>32bit or 64 bit?</a:t>
            </a:r>
          </a:p>
          <a:p>
            <a:r>
              <a:rPr lang="en-US" sz="2000" dirty="0"/>
              <a:t>Where’s the start of code? (entry point)</a:t>
            </a:r>
          </a:p>
          <a:p>
            <a:r>
              <a:rPr lang="en-US" sz="2000" dirty="0"/>
              <a:t>Endianness?</a:t>
            </a:r>
          </a:p>
          <a:p>
            <a:r>
              <a:rPr lang="en-US" sz="2000" dirty="0"/>
              <a:t>Instruction set architecture (e.g., x86, ARM)</a:t>
            </a:r>
          </a:p>
          <a:p>
            <a:r>
              <a:rPr lang="en-US" sz="2000" dirty="0"/>
              <a:t>The position and the size of </a:t>
            </a:r>
            <a:r>
              <a:rPr lang="en-US" sz="2000" dirty="0">
                <a:solidFill>
                  <a:schemeClr val="accent6"/>
                </a:solidFill>
              </a:rPr>
              <a:t>program header table</a:t>
            </a:r>
          </a:p>
          <a:p>
            <a:r>
              <a:rPr lang="en-US" sz="2000" dirty="0"/>
              <a:t>The position and the size of of </a:t>
            </a:r>
            <a:r>
              <a:rPr lang="en-US" sz="2000" dirty="0">
                <a:solidFill>
                  <a:schemeClr val="accent6"/>
                </a:solidFill>
              </a:rPr>
              <a:t>section header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A64F8-FD8C-F549-85EC-F44913FA58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46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1772894" y="2575592"/>
            <a:ext cx="8296394" cy="2237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00000000  7f 45 4c 46 02 01 01 00  00 00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00000010  03 00 3e 00 01 00 00 00  30 06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00000020  40 00 00 00 00 00 00 00  18 1a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00000030  00 00 00 00 40 00 38 00  09 00 40 00 1d 00 1c 00</a:t>
            </a:r>
          </a:p>
        </p:txBody>
      </p:sp>
    </p:spTree>
    <p:extLst>
      <p:ext uri="{BB962C8B-B14F-4D97-AF65-F5344CB8AC3E}">
        <p14:creationId xmlns:p14="http://schemas.microsoft.com/office/powerpoint/2010/main" val="706854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01</a:t>
            </a:r>
            <a:r>
              <a:rPr lang="en-US" sz="1800" dirty="0">
                <a:latin typeface="Courier" pitchFamily="2" charset="0"/>
              </a:rPr>
              <a:t>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          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40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00</a:t>
            </a:r>
            <a:r>
              <a:rPr lang="en-US" sz="1800" dirty="0">
                <a:latin typeface="Courier" pitchFamily="2" charset="0"/>
              </a:rPr>
              <a:t>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73345"/>
              </p:ext>
            </p:extLst>
          </p:nvPr>
        </p:nvGraphicFramePr>
        <p:xfrm>
          <a:off x="5650347" y="1436778"/>
          <a:ext cx="5596074" cy="460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8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400" b="1" dirty="0">
                        <a:solidFill>
                          <a:schemeClr val="accent6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</a:t>
                      </a:r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6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132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444007"/>
              </p:ext>
            </p:extLst>
          </p:nvPr>
        </p:nvGraphicFramePr>
        <p:xfrm>
          <a:off x="5650347" y="1436778"/>
          <a:ext cx="5596074" cy="454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110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268099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9512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40 00 </a:t>
            </a:r>
            <a:r>
              <a:rPr lang="en-US" sz="1800" dirty="0">
                <a:latin typeface="Courier" pitchFamily="2" charset="0"/>
              </a:rPr>
              <a:t>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117027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section headers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395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70461-FFD4-8C4C-8307-9E8407073D23}"/>
              </a:ext>
            </a:extLst>
          </p:cNvPr>
          <p:cNvSpPr txBox="1"/>
          <p:nvPr/>
        </p:nvSpPr>
        <p:spPr>
          <a:xfrm>
            <a:off x="1283034" y="5745499"/>
            <a:ext cx="1223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  <a:latin typeface="Sniglet" pitchFamily="82" charset="0"/>
              </a:rPr>
              <a:t>Segment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3429000"/>
            <a:ext cx="883267" cy="217714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1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3FDD2-CEE8-8141-A89D-93ABF366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F575C-0310-8748-99AE-3034D5FBB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126A26-179B-3845-833A-3E5BF504E5E7}"/>
              </a:ext>
            </a:extLst>
          </p:cNvPr>
          <p:cNvSpPr/>
          <p:nvPr/>
        </p:nvSpPr>
        <p:spPr>
          <a:xfrm>
            <a:off x="1342883" y="2232841"/>
            <a:ext cx="929076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Section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[Nr] Name              Type             Address           Offset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Size              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EntSize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Flags  Link  Info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[ 0]                   NULL             0000000000000000  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0000000000000000  0000000000000000           0     0     0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[ 1]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interp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PROGBITS         0000000000000238  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0     0     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[ 2]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note.ABI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-tag     NOTE             0000000000000254  00000254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0000000000000020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[ 3]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note.gnu.build-i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NOTE             0000000000000274  00000274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0000000000000024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[ 4]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gnu.hash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GNU_HASH         0000000000000298  00000298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5     0     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…</a:t>
            </a:r>
          </a:p>
        </p:txBody>
      </p:sp>
    </p:spTree>
    <p:extLst>
      <p:ext uri="{BB962C8B-B14F-4D97-AF65-F5344CB8AC3E}">
        <p14:creationId xmlns:p14="http://schemas.microsoft.com/office/powerpoint/2010/main" val="3360238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9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D3E32-A288-594B-9406-B1E35F7ECB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</a:t>
            </a:fld>
            <a:endParaRPr lang="en-US"/>
          </a:p>
        </p:txBody>
      </p:sp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34B10ABF-803B-B142-856D-3B358A0F594E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Assignment 2</a:t>
            </a:r>
          </a:p>
        </p:txBody>
      </p:sp>
      <p:sp>
        <p:nvSpPr>
          <p:cNvPr id="5" name="Google Shape;106;p16">
            <a:extLst>
              <a:ext uri="{FF2B5EF4-FFF2-40B4-BE49-F238E27FC236}">
                <a16:creationId xmlns:a16="http://schemas.microsoft.com/office/drawing/2014/main" id="{0213CA5D-756E-F24F-9937-24387E3AE8AC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 algn="l">
              <a:buSzPts val="2400"/>
            </a:pPr>
            <a:endParaRPr lang="en-US" sz="2400" dirty="0">
              <a:solidFill>
                <a:schemeClr val="tx1"/>
              </a:solidFill>
            </a:endParaRPr>
          </a:p>
          <a:p>
            <a:pPr marL="101598" indent="0" algn="l">
              <a:buSzPts val="2400"/>
            </a:pPr>
            <a:r>
              <a:rPr lang="en-US" sz="2800" dirty="0">
                <a:solidFill>
                  <a:schemeClr val="tx1"/>
                </a:solidFill>
              </a:rPr>
              <a:t>Deadline: 9/17, 11:59pm PST</a:t>
            </a:r>
          </a:p>
          <a:p>
            <a:pPr marL="101598" indent="0" algn="l">
              <a:buSzPts val="2400"/>
            </a:pPr>
            <a:endParaRPr lang="en-US" sz="2800" dirty="0">
              <a:solidFill>
                <a:schemeClr val="tx1"/>
              </a:solidFill>
            </a:endParaRPr>
          </a:p>
          <a:p>
            <a:pPr marL="101598" indent="0" algn="l">
              <a:buSzPts val="2400"/>
            </a:pPr>
            <a:r>
              <a:rPr lang="en-US" sz="2800" dirty="0">
                <a:solidFill>
                  <a:schemeClr val="tx1"/>
                </a:solidFill>
              </a:rPr>
              <a:t>Two parts:</a:t>
            </a:r>
          </a:p>
          <a:p>
            <a:pPr marL="558798" indent="-457200" algn="l"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x86-64 Playground (Last week’s in-class lab)</a:t>
            </a:r>
          </a:p>
          <a:p>
            <a:pPr marL="558798" indent="-457200" algn="l"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http://asu-cse545.com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7076969"/>
      </p:ext>
    </p:extLst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Execution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6417009" y="3711466"/>
            <a:ext cx="3187289" cy="1338441"/>
            <a:chOff x="1252764" y="2840794"/>
            <a:chExt cx="3187289" cy="14474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9B07C2-24C0-4246-A379-233A917F9A3A}"/>
                </a:ext>
              </a:extLst>
            </p:cNvPr>
            <p:cNvSpPr txBox="1"/>
            <p:nvPr/>
          </p:nvSpPr>
          <p:spPr>
            <a:xfrm>
              <a:off x="1252764" y="3955424"/>
              <a:ext cx="1385316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1559414" y="2840794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2982603" y="3955424"/>
              <a:ext cx="1457450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Executed Result</a:t>
              </a:r>
            </a:p>
          </p:txBody>
        </p:sp>
      </p:grp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4E83442-A7CD-2A4F-8DA6-572F1755332B}"/>
              </a:ext>
            </a:extLst>
          </p:cNvPr>
          <p:cNvSpPr txBox="1">
            <a:spLocks/>
          </p:cNvSpPr>
          <p:nvPr/>
        </p:nvSpPr>
        <p:spPr>
          <a:xfrm>
            <a:off x="8489568" y="3710903"/>
            <a:ext cx="772009" cy="861774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50799"/>
            <a:r>
              <a:rPr lang="en-US" sz="900" dirty="0">
                <a:latin typeface="Courier" pitchFamily="2" charset="0"/>
              </a:rPr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2884232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5041900" y="21535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3258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3898900" y="20011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Segments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Section Header Table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8917BB1-3CCA-204B-98E3-A4F989FF5998}"/>
              </a:ext>
            </a:extLst>
          </p:cNvPr>
          <p:cNvGrpSpPr/>
          <p:nvPr/>
        </p:nvGrpSpPr>
        <p:grpSpPr>
          <a:xfrm>
            <a:off x="6565900" y="2001160"/>
            <a:ext cx="1879600" cy="3755070"/>
            <a:chOff x="4660900" y="1283700"/>
            <a:chExt cx="2209800" cy="441474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505B8FD-C2AF-674C-89F0-859EE55C5836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8F1B4-AB3E-D34E-9D61-89E0BBCE1857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D2016D7-50CC-8D4A-B3C2-963A71FF93EC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Sections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02B0F4A-5E1E-7C48-B45E-D037D9CC8892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034D7CA-AA8E-4B4E-8BA2-F170877D79E6}"/>
              </a:ext>
            </a:extLst>
          </p:cNvPr>
          <p:cNvSpPr/>
          <p:nvPr/>
        </p:nvSpPr>
        <p:spPr>
          <a:xfrm>
            <a:off x="1038110" y="3407045"/>
            <a:ext cx="2282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Execution View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B3F3A2-DC05-AF43-9EF9-3064C66BDB27}"/>
              </a:ext>
            </a:extLst>
          </p:cNvPr>
          <p:cNvSpPr/>
          <p:nvPr/>
        </p:nvSpPr>
        <p:spPr>
          <a:xfrm>
            <a:off x="9078066" y="3407044"/>
            <a:ext cx="18902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Linking View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71D619-5B6F-CF48-A6F9-5B4AB0E9E224}"/>
              </a:ext>
            </a:extLst>
          </p:cNvPr>
          <p:cNvCxnSpPr>
            <a:stCxn id="3" idx="3"/>
          </p:cNvCxnSpPr>
          <p:nvPr/>
        </p:nvCxnSpPr>
        <p:spPr>
          <a:xfrm flipV="1">
            <a:off x="3321107" y="3637876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04C06F-2E92-0048-82F3-DC2ECEE7E435}"/>
              </a:ext>
            </a:extLst>
          </p:cNvPr>
          <p:cNvCxnSpPr>
            <a:cxnSpLocks/>
          </p:cNvCxnSpPr>
          <p:nvPr/>
        </p:nvCxnSpPr>
        <p:spPr>
          <a:xfrm flipH="1" flipV="1">
            <a:off x="8625286" y="3619267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329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Executable is invoked by </a:t>
            </a:r>
            <a:r>
              <a:rPr lang="en-US" dirty="0" err="1">
                <a:latin typeface="Courier" pitchFamily="2" charset="0"/>
              </a:rPr>
              <a:t>execve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latin typeface="Sniglet" pitchFamily="82" charset="0"/>
              </a:rPr>
              <a:t>Looks for PT_INTERP entry in the program headers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52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4190999"/>
            <a:ext cx="9065695" cy="939801"/>
          </a:xfrm>
          <a:prstGeom prst="rect">
            <a:avLst/>
          </a:prstGeom>
          <a:noFill/>
          <a:ln w="5715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3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latin typeface="Sniglet" pitchFamily="82" charset="0"/>
              </a:rPr>
              <a:t>Load dynamic linker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08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0C3E9-6985-634C-B765-75E56E8D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Linking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8101F-8C1B-1742-AE7C-2A292BF00C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Maps the shared libraries to the program's address space.</a:t>
            </a:r>
          </a:p>
          <a:p>
            <a:r>
              <a:rPr lang="en-US" dirty="0"/>
              <a:t>Relocates the text and data of the dynamically linked library into memory segment</a:t>
            </a:r>
          </a:p>
          <a:p>
            <a:r>
              <a:rPr lang="en-US" dirty="0"/>
              <a:t>Relocates the symbols of the executable referred to the dynamically linked library.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1E9C6-5E42-284F-B16D-D641D56951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28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179219"/>
            <a:ext cx="9290766" cy="3179648"/>
          </a:xfrm>
        </p:spPr>
        <p:txBody>
          <a:bodyPr anchor="ctr"/>
          <a:lstStyle/>
          <a:p>
            <a:r>
              <a:rPr lang="en-US" dirty="0"/>
              <a:t>For example, </a:t>
            </a:r>
            <a:r>
              <a:rPr lang="en-US" dirty="0" err="1">
                <a:latin typeface="Courier" pitchFamily="2" charset="0"/>
              </a:rPr>
              <a:t>libc.so</a:t>
            </a:r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printf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Load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>
                <a:latin typeface="Sniglet" pitchFamily="82" charset="0"/>
              </a:rPr>
              <a:t>to the memory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49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dirty="0">
                <a:latin typeface="Sniglet" pitchFamily="82" charset="0"/>
              </a:rPr>
              <a:t>What if there are many executables using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Sniglet" pitchFamily="82" charset="0"/>
              </a:rPr>
              <a:t>?</a:t>
            </a:r>
          </a:p>
          <a:p>
            <a:endParaRPr lang="en-US" dirty="0">
              <a:latin typeface="Sniglet" pitchFamily="82" charset="0"/>
            </a:endParaRPr>
          </a:p>
          <a:p>
            <a:r>
              <a:rPr lang="en-US" dirty="0">
                <a:latin typeface="Sniglet" pitchFamily="82" charset="0"/>
              </a:rPr>
              <a:t>Loading it again and again is expensive!</a:t>
            </a:r>
          </a:p>
          <a:p>
            <a:r>
              <a:rPr lang="en-US" dirty="0">
                <a:latin typeface="Sniglet" pitchFamily="82" charset="0"/>
              </a:rPr>
              <a:t>Check if the library already in memory,</a:t>
            </a:r>
          </a:p>
          <a:p>
            <a:pPr lvl="1"/>
            <a:r>
              <a:rPr lang="en-US" dirty="0">
                <a:latin typeface="Sniglet" pitchFamily="82" charset="0"/>
              </a:rPr>
              <a:t>if so, map to the new process space</a:t>
            </a:r>
          </a:p>
          <a:p>
            <a:pPr lvl="1"/>
            <a:r>
              <a:rPr lang="en-US" dirty="0">
                <a:latin typeface="Sniglet" pitchFamily="82" charset="0"/>
              </a:rPr>
              <a:t>if not, load and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47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Load dynamic linker</a:t>
            </a:r>
          </a:p>
          <a:p>
            <a:r>
              <a:rPr lang="en-US" dirty="0">
                <a:latin typeface="Sniglet" pitchFamily="82" charset="0"/>
              </a:rPr>
              <a:t>Looks up program entry</a:t>
            </a:r>
          </a:p>
          <a:p>
            <a:r>
              <a:rPr lang="en-US" dirty="0">
                <a:latin typeface="Sniglet" pitchFamily="82" charset="0"/>
              </a:rPr>
              <a:t>Execute program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7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816"/>
    </mc:Choice>
    <mc:Fallback xmlns="">
      <p:transition advTm="881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D3E32-A288-594B-9406-B1E35F7ECB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34B10ABF-803B-B142-856D-3B358A0F594E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Common Question</a:t>
            </a:r>
          </a:p>
        </p:txBody>
      </p:sp>
      <p:sp>
        <p:nvSpPr>
          <p:cNvPr id="5" name="Google Shape;106;p16">
            <a:extLst>
              <a:ext uri="{FF2B5EF4-FFF2-40B4-BE49-F238E27FC236}">
                <a16:creationId xmlns:a16="http://schemas.microsoft.com/office/drawing/2014/main" id="{0213CA5D-756E-F24F-9937-24387E3AE8AC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 algn="l">
              <a:buSzPts val="2400"/>
            </a:pPr>
            <a:endParaRPr lang="en-US" sz="2400" dirty="0">
              <a:solidFill>
                <a:schemeClr val="tx1"/>
              </a:solidFill>
            </a:endParaRP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x86-64 assembly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7290177"/>
      </p:ext>
    </p:extLst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43DF-F0BB-6249-9962-47382E16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52C20-5E1F-1B45-8C47-0B9CAB201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/>
              <a:t>Check depended shared library and their location: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Check the memory mapping of a running executable: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12345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2D77F-500D-6C48-8D5F-F46FAEB87E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C550AC-F8F1-414A-AAC1-ABC5DC60E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2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15"/>
    </mc:Choice>
    <mc:Fallback xmlns="">
      <p:transition advTm="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2763" y="1996177"/>
            <a:ext cx="6078072" cy="1546400"/>
          </a:xfrm>
        </p:spPr>
        <p:txBody>
          <a:bodyPr/>
          <a:lstStyle/>
          <a:p>
            <a:r>
              <a:rPr lang="en-US" dirty="0"/>
              <a:t>Reverse Engineering Tools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C19D2A5-D094-ED42-98C5-F6C0E26737CC}"/>
              </a:ext>
            </a:extLst>
          </p:cNvPr>
          <p:cNvGrpSpPr/>
          <p:nvPr/>
        </p:nvGrpSpPr>
        <p:grpSpPr>
          <a:xfrm>
            <a:off x="6441889" y="3821258"/>
            <a:ext cx="3099820" cy="1218165"/>
            <a:chOff x="3018668" y="2945795"/>
            <a:chExt cx="3099820" cy="131740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0D008A-E335-0E43-AAAD-70C944D7F9E6}"/>
                </a:ext>
              </a:extLst>
            </p:cNvPr>
            <p:cNvSpPr/>
            <p:nvPr/>
          </p:nvSpPr>
          <p:spPr>
            <a:xfrm>
              <a:off x="5140816" y="2945795"/>
              <a:ext cx="772009" cy="931981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stdio.h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string.h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stdlib.h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typedef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struct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s_book</a:t>
              </a:r>
              <a:r>
                <a:rPr lang="en-US" sz="200" dirty="0">
                  <a:latin typeface="Courier" pitchFamily="2" charset="0"/>
                </a:rPr>
                <a:t>{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id;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name[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author[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 Book;</a:t>
              </a: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void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solidFill>
                    <a:srgbClr val="0000FF"/>
                  </a:solidFill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*</a:t>
              </a:r>
              <a:r>
                <a:rPr lang="en-US" sz="200" dirty="0">
                  <a:latin typeface="Courier" pitchFamily="2" charset="0"/>
                </a:rPr>
                <a:t>book){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id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1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name,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"Philosopher's Stone"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author,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"J.K. Rowling"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223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0000FF"/>
                  </a:solidFill>
                  <a:latin typeface="Courier" pitchFamily="2" charset="0"/>
                </a:rPr>
                <a:t>main</a:t>
              </a:r>
              <a:r>
                <a:rPr lang="en-US" sz="200" dirty="0">
                  <a:latin typeface="Courier" pitchFamily="2" charset="0"/>
                </a:rPr>
                <a:t>(){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&amp;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printf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”Hello World!"</a:t>
              </a:r>
              <a:r>
                <a:rPr lang="en-US" sz="200" dirty="0">
                  <a:latin typeface="Courier" pitchFamily="2" charset="0"/>
                </a:rPr>
                <a:t>);</a:t>
              </a:r>
              <a:endParaRPr lang="en-US" sz="200" dirty="0">
                <a:solidFill>
                  <a:srgbClr val="BA2121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  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return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0</a:t>
              </a:r>
              <a:r>
                <a:rPr lang="en-US" sz="200" dirty="0">
                  <a:latin typeface="Courier" pitchFamily="2" charset="0"/>
                </a:rPr>
                <a:t>;</a:t>
              </a:r>
              <a:endParaRPr lang="en-US" sz="200" dirty="0">
                <a:solidFill>
                  <a:srgbClr val="008000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C0C3440-5871-2B4A-A97E-B5198CAB9E20}"/>
                </a:ext>
              </a:extLst>
            </p:cNvPr>
            <p:cNvSpPr txBox="1"/>
            <p:nvPr/>
          </p:nvSpPr>
          <p:spPr>
            <a:xfrm>
              <a:off x="4935151" y="3947804"/>
              <a:ext cx="11833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Source Code</a:t>
              </a:r>
            </a:p>
          </p:txBody>
        </p:sp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13DE3AE9-6B3E-2448-B482-B2F73844847A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4165BF-D290-2141-8B50-0529D0CDE2CB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76809BC-AFFF-A14C-901C-1AEB0D3BFB33}"/>
                </a:ext>
              </a:extLst>
            </p:cNvPr>
            <p:cNvSpPr/>
            <p:nvPr/>
          </p:nvSpPr>
          <p:spPr>
            <a:xfrm>
              <a:off x="4353694" y="3246475"/>
              <a:ext cx="530759" cy="330620"/>
            </a:xfrm>
            <a:prstGeom prst="rightArrow">
              <a:avLst/>
            </a:prstGeom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58325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BCEC6A-0B3C-2940-85C7-F3555773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0DBC2-3849-2141-AF44-F773DA47A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647AA5-0B71-FF45-BAA1-492F5FB315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B9CD6C-03F9-564F-A1B4-25405EA59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79" r="-1"/>
          <a:stretch/>
        </p:blipFill>
        <p:spPr>
          <a:xfrm>
            <a:off x="5847803" y="658045"/>
            <a:ext cx="5645828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6AD62C-5604-6B4D-8813-152D85885192}"/>
              </a:ext>
            </a:extLst>
          </p:cNvPr>
          <p:cNvSpPr/>
          <p:nvPr/>
        </p:nvSpPr>
        <p:spPr>
          <a:xfrm>
            <a:off x="6096000" y="284160"/>
            <a:ext cx="6109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https://corporate.bestbuy.com/best-buy-reduce-carbon-emissions-60-2020/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01BB3-91D8-F54C-B987-7D8D2BD54B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85" r="18579"/>
          <a:stretch/>
        </p:blipFill>
        <p:spPr>
          <a:xfrm>
            <a:off x="482902" y="658045"/>
            <a:ext cx="5269669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42DFDF-AA63-374B-8F7C-8CC81E2938E5}"/>
              </a:ext>
            </a:extLst>
          </p:cNvPr>
          <p:cNvSpPr/>
          <p:nvPr/>
        </p:nvSpPr>
        <p:spPr>
          <a:xfrm>
            <a:off x="6658113" y="15877"/>
            <a:ext cx="55338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https://thebridgebk.com/will-macys-total-makeover-lead-turnaround/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873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0E4DA-E9EF-BB4E-BC1B-66AFE22C0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tools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0FBD4-3F99-3E46-B981-19A033680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ELF information: </a:t>
            </a:r>
            <a:r>
              <a:rPr lang="en-US" dirty="0" err="1"/>
              <a:t>readelf</a:t>
            </a:r>
            <a:r>
              <a:rPr lang="en-US" dirty="0"/>
              <a:t>, </a:t>
            </a:r>
            <a:r>
              <a:rPr lang="en-US" dirty="0" err="1"/>
              <a:t>objdump</a:t>
            </a:r>
            <a:endParaRPr lang="en-US" dirty="0"/>
          </a:p>
          <a:p>
            <a:r>
              <a:rPr lang="en-US" dirty="0"/>
              <a:t>Read the bytes: </a:t>
            </a:r>
            <a:r>
              <a:rPr lang="en-US" dirty="0" err="1"/>
              <a:t>hexdump</a:t>
            </a:r>
            <a:endParaRPr lang="en-US" dirty="0"/>
          </a:p>
          <a:p>
            <a:r>
              <a:rPr lang="en-US" dirty="0"/>
              <a:t>Just linear disassembly: </a:t>
            </a:r>
            <a:r>
              <a:rPr lang="en-US" dirty="0" err="1"/>
              <a:t>objdump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F26A2F-A401-ED4F-8F7A-CB9B7136CB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686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1DD8-388B-F243-80D7-BACFF0944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C6F75-DD33-E04A-A0B9-03F2D8DAC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GDB and its derivatives</a:t>
            </a:r>
          </a:p>
          <a:p>
            <a:r>
              <a:rPr lang="en-US" dirty="0" err="1"/>
              <a:t>peda</a:t>
            </a:r>
            <a:endParaRPr lang="en-US" dirty="0"/>
          </a:p>
          <a:p>
            <a:r>
              <a:rPr lang="en-US" dirty="0" err="1"/>
              <a:t>gef</a:t>
            </a:r>
            <a:endParaRPr lang="en-US" dirty="0"/>
          </a:p>
          <a:p>
            <a:r>
              <a:rPr lang="en-US" dirty="0" err="1"/>
              <a:t>pwndbg</a:t>
            </a:r>
            <a:endParaRPr lang="en-US" dirty="0"/>
          </a:p>
          <a:p>
            <a:r>
              <a:rPr lang="en-US" dirty="0">
                <a:hlinkClick r:id="rId3"/>
              </a:rPr>
              <a:t>https://medium.com/bugbountywriteup/pwndbg-gef-peda-one-for-all-and-all-for-one-714d71bf36b8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674BD-0082-4B4E-87AD-34533F1EC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71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0900-5B65-4E4B-BD5A-33D4AE3D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DA8A7-10D3-FF47-92B0-49FDE8882C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advanced features (Control flow graph, </a:t>
            </a:r>
            <a:r>
              <a:rPr lang="en-US" dirty="0" err="1"/>
              <a:t>decompiler</a:t>
            </a:r>
            <a:r>
              <a:rPr lang="en-US" dirty="0"/>
              <a:t>)</a:t>
            </a:r>
          </a:p>
          <a:p>
            <a:r>
              <a:rPr lang="en-US" dirty="0"/>
              <a:t>Disassembler + Debugger</a:t>
            </a:r>
          </a:p>
          <a:p>
            <a:endParaRPr lang="en-US" dirty="0"/>
          </a:p>
          <a:p>
            <a:r>
              <a:rPr lang="en-US" dirty="0"/>
              <a:t>IDA Pro (</a:t>
            </a:r>
            <a:r>
              <a:rPr lang="en-US" dirty="0">
                <a:hlinkClick r:id="rId2"/>
              </a:rPr>
              <a:t>https://www.hex-rays.com/products/ida/</a:t>
            </a:r>
            <a:r>
              <a:rPr lang="en-US" dirty="0"/>
              <a:t>)</a:t>
            </a:r>
          </a:p>
          <a:p>
            <a:r>
              <a:rPr lang="en-US" dirty="0"/>
              <a:t>Hopper (</a:t>
            </a:r>
            <a:r>
              <a:rPr lang="en-US" dirty="0">
                <a:hlinkClick r:id="rId3"/>
              </a:rPr>
              <a:t>https://www.hopperapp.com/</a:t>
            </a:r>
            <a:r>
              <a:rPr lang="en-US" dirty="0"/>
              <a:t>)</a:t>
            </a:r>
          </a:p>
          <a:p>
            <a:r>
              <a:rPr lang="en-US" dirty="0" err="1"/>
              <a:t>Ghidra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https://ghidra-sre.org/</a:t>
            </a:r>
            <a:r>
              <a:rPr lang="en-US" dirty="0"/>
              <a:t>)</a:t>
            </a:r>
          </a:p>
          <a:p>
            <a:r>
              <a:rPr lang="en-US" dirty="0"/>
              <a:t>Binary Ninja (</a:t>
            </a:r>
            <a:r>
              <a:rPr lang="en-US" dirty="0">
                <a:hlinkClick r:id="rId5"/>
              </a:rPr>
              <a:t>https://binary.ninja/</a:t>
            </a:r>
            <a:r>
              <a:rPr lang="en-US" dirty="0"/>
              <a:t>)</a:t>
            </a:r>
          </a:p>
          <a:p>
            <a:r>
              <a:rPr lang="en-US" dirty="0"/>
              <a:t>Radare2 </a:t>
            </a:r>
            <a:r>
              <a:rPr lang="en-US" dirty="0">
                <a:hlinkClick r:id="rId6"/>
              </a:rPr>
              <a:t>(https://www.radare.org/n/radare2.html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F7B4D-25CF-0546-9FF9-D78DC5EDF5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1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F476-49BA-7D44-9554-9E68CEFC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20161-FCAC-AE44-8AA6-16A86A853B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Disassemble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Linear Sweep </a:t>
            </a:r>
            <a:r>
              <a:rPr lang="en-US" dirty="0" err="1"/>
              <a:t>v.s</a:t>
            </a:r>
            <a:r>
              <a:rPr lang="en-US" dirty="0"/>
              <a:t>. Recursive Traversal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2"/>
              </a:rPr>
              <a:t>https://www.usenix.org/legacy/publications/library/proceedings/usenix03/tech/full_papers/prasad/prasad_html/node5.html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65610-3252-5546-BB25-62F29BD171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363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8FDE-A0EA-3942-A4B6-58A03BEBF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2101C-21C5-1348-80E2-3017680C7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Function Recovery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”</a:t>
            </a:r>
            <a:r>
              <a:rPr lang="en-US" dirty="0" err="1"/>
              <a:t>unstripping</a:t>
            </a:r>
            <a:r>
              <a:rPr lang="en-US" dirty="0"/>
              <a:t>” and control flow graph construction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3"/>
              </a:rPr>
              <a:t>https://www.usenix.org/system/files/conference/usenixsecurity14/sec14-paper-bao.pdf</a:t>
            </a:r>
            <a:endParaRPr lang="en-US" dirty="0"/>
          </a:p>
          <a:p>
            <a:pPr marL="711183" lvl="1" indent="0">
              <a:buNone/>
            </a:pPr>
            <a:endParaRPr lang="en-US" dirty="0"/>
          </a:p>
          <a:p>
            <a:pPr marL="711183" lvl="1" indent="0">
              <a:buNone/>
            </a:pPr>
            <a:endParaRPr lang="en-US" sz="2800" dirty="0"/>
          </a:p>
          <a:p>
            <a:pPr marL="711183" lvl="1" indent="0">
              <a:buNone/>
            </a:pPr>
            <a:r>
              <a:rPr lang="en-US" sz="3200" dirty="0">
                <a:solidFill>
                  <a:schemeClr val="accent6"/>
                </a:solidFill>
              </a:rPr>
              <a:t>Automatic reverse engineering is hard and remains open research.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9B721-BED9-7449-A61D-CFE93DDE7C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575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ABDD-FDB5-B140-94D4-9207AA34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key from </a:t>
            </a:r>
            <a:r>
              <a:rPr lang="en-US" dirty="0" err="1"/>
              <a:t>example.out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1D9AA-274F-494C-97EF-9E9B33B22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9" indent="-457200">
              <a:buFont typeface="+mj-lt"/>
              <a:buAutoNum type="arabicPeriod"/>
            </a:pP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strings</a:t>
            </a:r>
          </a:p>
          <a:p>
            <a:pPr marL="507999" indent="-457200">
              <a:buFont typeface="+mj-lt"/>
              <a:buAutoNum type="arabicPeriod"/>
            </a:pP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Ghidra</a:t>
            </a: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 static analysis</a:t>
            </a:r>
          </a:p>
          <a:p>
            <a:pPr marL="507999" indent="-457200">
              <a:buFont typeface="+mj-lt"/>
              <a:buAutoNum type="arabicPeriod"/>
            </a:pP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Ghidra</a:t>
            </a: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gdb</a:t>
            </a:r>
            <a:endParaRPr lang="en-US" dirty="0">
              <a:latin typeface="Sniglet" pitchFamily="82" charset="0"/>
              <a:cs typeface="Courier New" panose="02070309020205020404" pitchFamily="49" charset="0"/>
            </a:endParaRPr>
          </a:p>
          <a:p>
            <a:pPr marL="507999" indent="-457200">
              <a:buFont typeface="+mj-lt"/>
              <a:buAutoNum type="arabicPeriod"/>
            </a:pP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Binary Editing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BFD94-78F9-B04E-8F0A-1E86A3B4DA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3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</p:spTree>
    <p:extLst>
      <p:ext uri="{BB962C8B-B14F-4D97-AF65-F5344CB8AC3E}">
        <p14:creationId xmlns:p14="http://schemas.microsoft.com/office/powerpoint/2010/main" val="2700594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D590D1-B4F0-AC49-A0AA-E45294854988}"/>
              </a:ext>
            </a:extLst>
          </p:cNvPr>
          <p:cNvSpPr/>
          <p:nvPr/>
        </p:nvSpPr>
        <p:spPr>
          <a:xfrm>
            <a:off x="4284617" y="2220686"/>
            <a:ext cx="6596743" cy="313508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56EF7B58-0DD4-BB45-970A-484F53501BB0}"/>
              </a:ext>
            </a:extLst>
          </p:cNvPr>
          <p:cNvCxnSpPr>
            <a:cxnSpLocks/>
            <a:stCxn id="12" idx="2"/>
            <a:endCxn id="6" idx="2"/>
          </p:cNvCxnSpPr>
          <p:nvPr/>
        </p:nvCxnSpPr>
        <p:spPr>
          <a:xfrm rot="5400000" flipH="1">
            <a:off x="4002995" y="3068722"/>
            <a:ext cx="21809" cy="3718562"/>
          </a:xfrm>
          <a:prstGeom prst="bentConnector3">
            <a:avLst>
              <a:gd name="adj1" fmla="val -2605516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A314B2C-CA14-3D4E-8198-DD2F292C7307}"/>
              </a:ext>
            </a:extLst>
          </p:cNvPr>
          <p:cNvCxnSpPr>
            <a:cxnSpLocks/>
            <a:stCxn id="16" idx="2"/>
            <a:endCxn id="6" idx="2"/>
          </p:cNvCxnSpPr>
          <p:nvPr/>
        </p:nvCxnSpPr>
        <p:spPr>
          <a:xfrm rot="5400000" flipH="1">
            <a:off x="5774646" y="1297072"/>
            <a:ext cx="25619" cy="7265673"/>
          </a:xfrm>
          <a:prstGeom prst="bentConnector3">
            <a:avLst>
              <a:gd name="adj1" fmla="val -2218018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12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61514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23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Format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7299141" y="3786786"/>
            <a:ext cx="1385315" cy="1218165"/>
            <a:chOff x="3018668" y="2945795"/>
            <a:chExt cx="1385315" cy="1317406"/>
          </a:xfrm>
        </p:grpSpPr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29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A092-DBED-764F-AAF5-9D79405A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FDAD1-2402-4B4A-937B-EA7F4CF9B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</a:t>
            </a:r>
            <a:endParaRPr lang="en-US" dirty="0">
              <a:latin typeface="Courier" pitchFamily="2" charset="0"/>
            </a:endParaRP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relocatable</a:t>
            </a:r>
            <a:r>
              <a:rPr lang="en-US" dirty="0">
                <a:latin typeface="Courier" pitchFamily="2" charset="0"/>
              </a:rPr>
              <a:t>, x86-64, version 1 (SYSV), not stripped</a:t>
            </a:r>
          </a:p>
          <a:p>
            <a:endParaRPr lang="en-US" dirty="0"/>
          </a:p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executable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x86-64</a:t>
            </a:r>
            <a:r>
              <a:rPr lang="en-US" dirty="0">
                <a:latin typeface="Courier" pitchFamily="2" charset="0"/>
              </a:rPr>
              <a:t>, version 1 (SYSV), dynamically linked, interpreter /lib64/ld-linux-x86-64.so.2, for GNU/Linux 3.2.0, not stripped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9477DE-BC66-4348-BFF1-841EC2E708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77189"/>
      </p:ext>
    </p:extLst>
  </p:cSld>
  <p:clrMapOvr>
    <a:masterClrMapping/>
  </p:clrMapOvr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23162</TotalTime>
  <Words>3210</Words>
  <Application>Microsoft Macintosh PowerPoint</Application>
  <PresentationFormat>Widescreen</PresentationFormat>
  <Paragraphs>582</Paragraphs>
  <Slides>38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Bangers</vt:lpstr>
      <vt:lpstr>Calibri</vt:lpstr>
      <vt:lpstr>Courier</vt:lpstr>
      <vt:lpstr>Courier New</vt:lpstr>
      <vt:lpstr>Sniglet</vt:lpstr>
      <vt:lpstr>CSE545</vt:lpstr>
      <vt:lpstr>CSE 545 F2020, Week 4  Reverse Engineering II  Tiffany Bao tbao@asu.edu</vt:lpstr>
      <vt:lpstr>PowerPoint Presentation</vt:lpstr>
      <vt:lpstr>PowerPoint Presentation</vt:lpstr>
      <vt:lpstr>Contents</vt:lpstr>
      <vt:lpstr>Contents</vt:lpstr>
      <vt:lpstr>Contents</vt:lpstr>
      <vt:lpstr>ELF: Executable and Linkable Format</vt:lpstr>
      <vt:lpstr>ELF Format</vt:lpstr>
      <vt:lpstr>ELF: Executable and Linkable Format</vt:lpstr>
      <vt:lpstr>ELF: Executable and Linkable Format</vt:lpstr>
      <vt:lpstr>ELF header</vt:lpstr>
      <vt:lpstr>ELF Header</vt:lpstr>
      <vt:lpstr>ELF Header</vt:lpstr>
      <vt:lpstr>ELF Header</vt:lpstr>
      <vt:lpstr>ELF Header</vt:lpstr>
      <vt:lpstr>ELF Header</vt:lpstr>
      <vt:lpstr>Program Header</vt:lpstr>
      <vt:lpstr>Section Header</vt:lpstr>
      <vt:lpstr>ELF: Executable and Linkable Format</vt:lpstr>
      <vt:lpstr>ELF Execution</vt:lpstr>
      <vt:lpstr>ELF: Executable and Linkable Format</vt:lpstr>
      <vt:lpstr>ELF: Executable and Linkable Format</vt:lpstr>
      <vt:lpstr>Execution Process</vt:lpstr>
      <vt:lpstr>Program Header</vt:lpstr>
      <vt:lpstr>Execution Process</vt:lpstr>
      <vt:lpstr>Dynamic Linking</vt:lpstr>
      <vt:lpstr>Shared library</vt:lpstr>
      <vt:lpstr>Shared library</vt:lpstr>
      <vt:lpstr>Execution Process</vt:lpstr>
      <vt:lpstr>Useful Commands</vt:lpstr>
      <vt:lpstr>Reverse Engineering Tools</vt:lpstr>
      <vt:lpstr>PowerPoint Presentation</vt:lpstr>
      <vt:lpstr>Static tools </vt:lpstr>
      <vt:lpstr>Dynamic Tools</vt:lpstr>
      <vt:lpstr>Hybrid Tools</vt:lpstr>
      <vt:lpstr>Reverse Engineering techniques</vt:lpstr>
      <vt:lpstr>Reverse Engineering techniques</vt:lpstr>
      <vt:lpstr>Getting the key from example.out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180</cp:revision>
  <dcterms:created xsi:type="dcterms:W3CDTF">2020-08-23T16:00:53Z</dcterms:created>
  <dcterms:modified xsi:type="dcterms:W3CDTF">2020-09-23T22:11:07Z</dcterms:modified>
</cp:coreProperties>
</file>